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6" r:id="rId5"/>
    <p:sldId id="337" r:id="rId6"/>
    <p:sldId id="368" r:id="rId7"/>
    <p:sldId id="339" r:id="rId8"/>
    <p:sldId id="369" r:id="rId9"/>
    <p:sldId id="371" r:id="rId10"/>
    <p:sldId id="372" r:id="rId11"/>
    <p:sldId id="373" r:id="rId12"/>
    <p:sldId id="374" r:id="rId13"/>
    <p:sldId id="370" r:id="rId14"/>
    <p:sldId id="375" r:id="rId15"/>
    <p:sldId id="376" r:id="rId16"/>
    <p:sldId id="378" r:id="rId17"/>
    <p:sldId id="379" r:id="rId18"/>
    <p:sldId id="380" r:id="rId19"/>
    <p:sldId id="377" r:id="rId20"/>
    <p:sldId id="381" r:id="rId21"/>
    <p:sldId id="383" r:id="rId22"/>
    <p:sldId id="385" r:id="rId23"/>
    <p:sldId id="388" r:id="rId24"/>
    <p:sldId id="386" r:id="rId25"/>
    <p:sldId id="384" r:id="rId26"/>
    <p:sldId id="389" r:id="rId27"/>
    <p:sldId id="387" r:id="rId28"/>
    <p:sldId id="391" r:id="rId29"/>
    <p:sldId id="390" r:id="rId30"/>
    <p:sldId id="392" r:id="rId31"/>
    <p:sldId id="393" r:id="rId32"/>
    <p:sldId id="394" r:id="rId33"/>
    <p:sldId id="397" r:id="rId34"/>
    <p:sldId id="398" r:id="rId35"/>
    <p:sldId id="396" r:id="rId36"/>
    <p:sldId id="399" r:id="rId37"/>
    <p:sldId id="400" r:id="rId38"/>
    <p:sldId id="335" r:id="rId39"/>
    <p:sldId id="351" r:id="rId40"/>
    <p:sldId id="26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797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472" autoAdjust="0"/>
  </p:normalViewPr>
  <p:slideViewPr>
    <p:cSldViewPr>
      <p:cViewPr varScale="1">
        <p:scale>
          <a:sx n="83" d="100"/>
          <a:sy n="83" d="100"/>
        </p:scale>
        <p:origin x="1253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60E6-6007-4E30-8406-72C6CBEFEED5}" type="datetimeFigureOut">
              <a:rPr lang="sl-SI" smtClean="0">
                <a:latin typeface="Calibri" panose="020F0502020204030204" pitchFamily="34" charset="0"/>
              </a:rPr>
              <a:t>17. 06. 2020</a:t>
            </a:fld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361A-288D-4931-8CFE-9BAF2A2FFD07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9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87AAAA-12D0-4D2A-9419-362277564F90}" type="datetimeFigureOut">
              <a:rPr lang="sl-SI" smtClean="0"/>
              <a:pPr/>
              <a:t>17. 06. 2020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9CBFEE4-AE2E-42D5-9691-2736D01A7DFF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05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FEE4-AE2E-42D5-9691-2736D01A7DF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81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porabnik_S\Downloads\CGP FURS\PPT_uradi\HB_2_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41"/>
          <a:stretch/>
        </p:blipFill>
        <p:spPr bwMode="auto">
          <a:xfrm>
            <a:off x="-17338" y="0"/>
            <a:ext cx="9161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1072"/>
            <a:ext cx="1384420" cy="6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bg>
      <p:bgPr>
        <a:solidFill>
          <a:srgbClr val="F8F8F8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solidFill>
          <a:schemeClr val="bg2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5881" y="126876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 flipV="1">
            <a:off x="4563081" y="2204863"/>
            <a:ext cx="0" cy="419034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2204864"/>
            <a:ext cx="40386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2500"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2204864"/>
            <a:ext cx="40386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9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amo naslov">
    <p:bg>
      <p:bgPr>
        <a:solidFill>
          <a:srgbClr val="4F79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-26642" y="-27357"/>
            <a:ext cx="8903936" cy="1052735"/>
            <a:chOff x="-9263" y="-27355"/>
            <a:chExt cx="8903936" cy="1052735"/>
          </a:xfrm>
        </p:grpSpPr>
        <p:pic>
          <p:nvPicPr>
            <p:cNvPr id="8" name="Picture 4" descr="C:\Users\Uporabnik_S\Downloads\CGP FURS\LOGO osnova\FURS-LOGO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16632"/>
              <a:ext cx="1082313" cy="49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porabnik_S\Downloads\CGP FURS\PPT_uradi\PPT_head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" t="3072" b="-1"/>
            <a:stretch/>
          </p:blipFill>
          <p:spPr bwMode="auto">
            <a:xfrm>
              <a:off x="-9263" y="-27355"/>
              <a:ext cx="5184576" cy="105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1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66178"/>
          <a:stretch/>
        </p:blipFill>
        <p:spPr bwMode="auto">
          <a:xfrm>
            <a:off x="-9263" y="-28575"/>
            <a:ext cx="2592288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23528" y="3573016"/>
            <a:ext cx="1944216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dirty="0" smtClean="0"/>
              <a:t>Uredite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5847184" cy="5410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22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66178"/>
          <a:stretch/>
        </p:blipFill>
        <p:spPr bwMode="auto">
          <a:xfrm>
            <a:off x="-9263" y="-28575"/>
            <a:ext cx="2592288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23528" y="3573016"/>
            <a:ext cx="1944216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dirty="0" smtClean="0"/>
              <a:t>Uredite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5847184" cy="3751312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22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grada vsebine 19"/>
          <p:cNvSpPr>
            <a:spLocks noGrp="1"/>
          </p:cNvSpPr>
          <p:nvPr>
            <p:ph sz="quarter" idx="11"/>
          </p:nvPr>
        </p:nvSpPr>
        <p:spPr>
          <a:xfrm>
            <a:off x="2915817" y="4581127"/>
            <a:ext cx="5904656" cy="1584177"/>
          </a:xfrm>
          <a:prstGeom prst="rect">
            <a:avLst/>
          </a:prstGeom>
          <a:solidFill>
            <a:srgbClr val="4F7975"/>
          </a:solidFill>
        </p:spPr>
        <p:txBody>
          <a:bodyPr/>
          <a:lstStyle>
            <a:lvl1pPr>
              <a:buClr>
                <a:srgbClr val="4F7975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0789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63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68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avki.durs.si/ReceptionistPorta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avki.durs.si/ReceptionistPorta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fu.gov.si/?id=111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avki.durs.si/EdavkiPortal/OpenPortal/CommonPages/Opdynp/PageD.aspx?category=poob_edav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 descr="Kliknite, če želite " title="Kliknite, če želite "/>
          <p:cNvSpPr>
            <a:spLocks noGrp="1"/>
          </p:cNvSpPr>
          <p:nvPr>
            <p:ph type="subTitle" idx="4294967295"/>
          </p:nvPr>
        </p:nvSpPr>
        <p:spPr>
          <a:xfrm>
            <a:off x="467544" y="4509120"/>
            <a:ext cx="7848872" cy="10801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Finančna uprava Republike Slovenije</a:t>
            </a:r>
          </a:p>
          <a:p>
            <a:pPr marL="0" indent="0">
              <a:buNone/>
            </a:pPr>
            <a:endParaRPr lang="sl-SI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ctrTitle" idx="4294967295"/>
          </p:nvPr>
        </p:nvSpPr>
        <p:spPr>
          <a:xfrm>
            <a:off x="433018" y="1727006"/>
            <a:ext cx="8099422" cy="162998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sl-SI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eDavki - unovčevanje turističnih bonov </a:t>
            </a:r>
            <a:endParaRPr lang="sl-SI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5939988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alibri" panose="020F0502020204030204" pitchFamily="34" charset="0"/>
              </a:rPr>
              <a:t>Ljubljana, 16. junij 2020</a:t>
            </a:r>
            <a:endParaRPr lang="sl-SI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54928"/>
          </a:xfrm>
          <a:prstGeom prst="rect">
            <a:avLst/>
          </a:prstGeom>
        </p:spPr>
        <p:txBody>
          <a:bodyPr/>
          <a:lstStyle/>
          <a:p>
            <a:r>
              <a:rPr lang="sl-SI" sz="4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Dostop do receptorskega portala</a:t>
            </a:r>
            <a:endParaRPr lang="sl-SI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79672"/>
            <a:ext cx="7954297" cy="4450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3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Receptorski portal se nahaja na povezavi:</a:t>
            </a:r>
          </a:p>
          <a:p>
            <a:pPr algn="just"/>
            <a:endParaRPr lang="sl-SI" sz="24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3600" dirty="0">
                <a:hlinkClick r:id="rId2"/>
              </a:rPr>
              <a:t>https://</a:t>
            </a:r>
            <a:r>
              <a:rPr lang="sl-SI" sz="3600" dirty="0" smtClean="0">
                <a:hlinkClick r:id="rId2"/>
              </a:rPr>
              <a:t>edavki.durs.si/ReceptionistPortal</a:t>
            </a:r>
            <a:endParaRPr lang="sl-SI" sz="3600" dirty="0" smtClean="0"/>
          </a:p>
          <a:p>
            <a:pPr algn="just"/>
            <a:endParaRPr lang="sl-SI" sz="3600" dirty="0"/>
          </a:p>
          <a:p>
            <a:pPr algn="just"/>
            <a:r>
              <a:rPr lang="sl-SI" sz="2400" dirty="0">
                <a:solidFill>
                  <a:srgbClr val="081210"/>
                </a:solidFill>
                <a:latin typeface="Calibri" panose="020F0502020204030204" pitchFamily="34" charset="0"/>
              </a:rPr>
              <a:t>Povezavo 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shranite </a:t>
            </a:r>
            <a:r>
              <a:rPr lang="sl-SI" sz="2400" dirty="0">
                <a:solidFill>
                  <a:srgbClr val="081210"/>
                </a:solidFill>
                <a:latin typeface="Calibri" panose="020F0502020204030204" pitchFamily="34" charset="0"/>
              </a:rPr>
              <a:t>med 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bližnjice brskalnika na računalniku, ki ga boste uporabljali v postopkih unovčevanja turističnih bonov.</a:t>
            </a:r>
            <a:endParaRPr lang="sl-SI" sz="24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54928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Prijava v portal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450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1.Po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kliku na povezavo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  <a:hlinkClick r:id="rId2"/>
              </a:rPr>
              <a:t>edavki.durs.si/ReceptionistPortal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se odpre vnosna maska za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prijavo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 v receptorski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portal.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2.Receptor </a:t>
            </a:r>
            <a:r>
              <a:rPr lang="sl-SI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vnese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podatke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Ponudnik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vnese davčno številko ponudnika.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Uporabniško ime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dodeljeno uporabniško ime, ki mu ga je posredoval ponudnik.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G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eslo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dodeljeno geslo,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ki mu ga je posredoval ponudnik.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3.Klikne na gumb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Prijava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5" y="2420888"/>
            <a:ext cx="7954297" cy="16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RECEPTORSKI PORTAL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 uspešni prijavi se odpre prva stran receptorskega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portala.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Določitev nastanitvenega obrata: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Ponudnik z več obrati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receptor iz spustnega sezname izbere vrednost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Ponudnik z enim nastanitvenim obratom vrednost se </a:t>
            </a:r>
            <a:r>
              <a:rPr lang="sl-SI" sz="2000" dirty="0" err="1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predizpolni</a:t>
            </a:r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07" y="2060848"/>
            <a:ext cx="6984729" cy="15121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3" y="4509120"/>
            <a:ext cx="60674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RECEPTORSKI PORTAL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Portal omogoča: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podatkov o bonih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Iskanje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že oddanih podatkov/dokumentov.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S klikom na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Nov vnos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odpre vnosna maska za vnos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podatkov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za unovčevanje turističnih bonov.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66008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– vnos podatkov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Vnosna maska je sestavljena iz 4 delov: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1. Podatki o ponudniku nočitev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Naziv punudnika, davčna številka ponudnika in nastanitveni obrat (če ni, se ga izbere) so predizpolnjeni. </a:t>
            </a: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2. Rezervacija / Unovčitev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Izbira receptorja o rezervaciji ali o unovčitvi bona.</a:t>
            </a:r>
            <a:endParaRPr lang="pl-PL" sz="20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3. Podatki o gostih</a:t>
            </a: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Vnos podatkov o gostih, ki bodo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unovčili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bon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oz. prenosnikih.</a:t>
            </a: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4. Številka računa</a:t>
            </a: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Števika izdanega računa v fiskalizirani obliki.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Zgolj nekateri ponudniki, ki se bodo predhodnje uskladili s FURS,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bodo imeli možnost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izbire povrnitve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gostu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 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– vnos podatkov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4" y="1700808"/>
            <a:ext cx="8462392" cy="46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– vnos podatkov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628800"/>
            <a:ext cx="7954297" cy="483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2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Izbira Rezervacija / Unovčitev</a:t>
            </a:r>
            <a:endParaRPr lang="pl-PL" sz="2200" b="1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1. Ob prijavi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gosta/ov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recepter izbere rezervacijo. 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postopku rezervacije se neizkoriščena sredstva na nivoju posameznega upravičenca rezervira in s tem je onemogočeno, da bi se koriščenje razpoložljivih sredstev zgodilo pri nekem drugem ponudniku. </a:t>
            </a: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2.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Ob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odjavi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gosta/ov recepter izbere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unovčenje.</a:t>
            </a: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V postopku unovčevanja se vrednost bona/ov upravičenca/ev zmanjša za vpisan/e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znesek/e s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strani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receptorja. Unovčen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znesek se izplača ponudniku v predvidenih tranšah. </a:t>
            </a:r>
          </a:p>
          <a:p>
            <a:pPr algn="just"/>
            <a:endParaRPr lang="pl-PL" sz="2000" b="1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653136"/>
            <a:ext cx="295232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– vnos podatkov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podatkov o gostih</a:t>
            </a:r>
          </a:p>
          <a:p>
            <a:pPr algn="just"/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EMŠO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EMŠA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gosta, ki bo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unovčil bon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oziroma prenosnika, ki je bon podaril.</a:t>
            </a:r>
          </a:p>
          <a:p>
            <a:pPr algn="just"/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Ime in Priimek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vnos</a:t>
            </a:r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 prvih štirih črk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imena ali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priimka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gosta. Če gre za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ujemanje,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podatek o priimku oz. imenu predizpolni.</a:t>
            </a:r>
          </a:p>
          <a:p>
            <a:pPr algn="just"/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Prenosnik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vnos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kljukice zgolj v primeru, če upravičenec ni gost in je bon podaril/prenesel na nekoga drugega (prejemnika).</a:t>
            </a:r>
          </a:p>
          <a:p>
            <a:pPr algn="just"/>
            <a:r>
              <a:rPr lang="pl-PL" sz="1600" b="1" dirty="0">
                <a:solidFill>
                  <a:srgbClr val="081210"/>
                </a:solidFill>
                <a:latin typeface="Calibri" panose="020F0502020204030204" pitchFamily="34" charset="0"/>
              </a:rPr>
              <a:t>Nočitev </a:t>
            </a:r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vnos datuma prve nočitve.</a:t>
            </a:r>
          </a:p>
          <a:p>
            <a:pPr algn="just"/>
            <a:r>
              <a:rPr lang="pl-PL" sz="1600" b="1" dirty="0">
                <a:solidFill>
                  <a:srgbClr val="081210"/>
                </a:solidFill>
                <a:latin typeface="Calibri" panose="020F0502020204030204" pitchFamily="34" charset="0"/>
              </a:rPr>
              <a:t>Nočitev </a:t>
            </a:r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datuma zadnje nočitve.</a:t>
            </a:r>
          </a:p>
          <a:p>
            <a:pPr algn="just"/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Vrednost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zneska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unovčenja bona.</a:t>
            </a:r>
          </a:p>
          <a:p>
            <a:pPr algn="just"/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Če je vnesen </a:t>
            </a:r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znesek previsok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sistem javi napako z informacijo o znesku, ki je še na razpolago. </a:t>
            </a:r>
          </a:p>
          <a:p>
            <a:pPr algn="just"/>
            <a:r>
              <a:rPr lang="pl-PL" sz="1600" dirty="0">
                <a:solidFill>
                  <a:srgbClr val="081210"/>
                </a:solidFill>
                <a:latin typeface="Calibri" panose="020F0502020204030204" pitchFamily="34" charset="0"/>
              </a:rPr>
              <a:t>Č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e je </a:t>
            </a:r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bon že izkoričen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sistem v polju znesek prikaže vrednist 0,00.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Vrednosti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polju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ni mogoče spreminjati. </a:t>
            </a:r>
            <a:endParaRPr lang="pl-PL" sz="16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1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Pridobitelj 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izbira prejemnika iz spustnega seznama</a:t>
            </a:r>
            <a:r>
              <a:rPr lang="pl-PL" sz="16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 Predlagamo, da receptor najprej vnese podatke o gosti, ki nočujejo, šele nato podatke o prenosnikih in pridobiteljih.</a:t>
            </a:r>
          </a:p>
          <a:p>
            <a:pPr algn="just"/>
            <a:endParaRPr lang="pl-PL" sz="20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9" y="5229200"/>
            <a:ext cx="850411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– vnos podatkov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Urejanje podatkov o gostih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več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gostov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je omogočeno s klikom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na gumb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Dodaj vrstico.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Za odstranitev enega ali več vpisanih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gostov oz. p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renosnikov receptor uporabi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gumb 'X' na koncu vrstice.</a:t>
            </a: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 klikom na gumb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'Preveri podatke'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 preveri vpisane ppodatke.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Slika 16"/>
          <p:cNvPicPr/>
          <p:nvPr/>
        </p:nvPicPr>
        <p:blipFill>
          <a:blip r:embed="rId2"/>
          <a:stretch>
            <a:fillRect/>
          </a:stretch>
        </p:blipFill>
        <p:spPr>
          <a:xfrm>
            <a:off x="577575" y="2348880"/>
            <a:ext cx="7091054" cy="648072"/>
          </a:xfrm>
          <a:prstGeom prst="rect">
            <a:avLst/>
          </a:prstGeom>
        </p:spPr>
      </p:pic>
      <p:pic>
        <p:nvPicPr>
          <p:cNvPr id="18" name="Slika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88127" y="3725923"/>
            <a:ext cx="7389455" cy="639181"/>
          </a:xfrm>
          <a:prstGeom prst="rect">
            <a:avLst/>
          </a:prstGeom>
        </p:spPr>
      </p:pic>
      <p:pic>
        <p:nvPicPr>
          <p:cNvPr id="19" name="Slika 18"/>
          <p:cNvPicPr/>
          <p:nvPr/>
        </p:nvPicPr>
        <p:blipFill>
          <a:blip r:embed="rId4"/>
          <a:stretch>
            <a:fillRect/>
          </a:stretch>
        </p:blipFill>
        <p:spPr>
          <a:xfrm>
            <a:off x="577575" y="4910003"/>
            <a:ext cx="586691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– vnos podatkov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številke računa 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polje »Številka izdanega računa«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 vnese številko izdanega računa v fiskalizirani obliki.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 vnosu vseh podatkov receptor s klikom na gumb Oddaj vlogo podatke/dokument odda. Na zaslonu se mu prikaže obvestilo o uspešni oddaji. 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72" y="4817458"/>
            <a:ext cx="1943100" cy="9361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75" y="2737222"/>
            <a:ext cx="5743575" cy="11238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978" y="4871250"/>
            <a:ext cx="5638446" cy="99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54928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BONI-možni načini unovčevanja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1753096"/>
            <a:ext cx="7954297" cy="4601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sl-SI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36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Preko spletne rešitve (WS) bon</a:t>
            </a: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Rešitev je v izdelavi in bo na voljo za testiranje predvidoma do petka, 26.6.2020. </a:t>
            </a: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3600" b="1" dirty="0">
                <a:solidFill>
                  <a:srgbClr val="081210"/>
                </a:solidFill>
                <a:latin typeface="Calibri" panose="020F0502020204030204" pitchFamily="34" charset="0"/>
              </a:rPr>
              <a:t>Vnos podatkov v </a:t>
            </a:r>
            <a:r>
              <a:rPr lang="sl-SI" sz="3600" b="1" dirty="0" err="1" smtClean="0">
                <a:solidFill>
                  <a:srgbClr val="081210"/>
                </a:solidFill>
                <a:latin typeface="Calibri" panose="020F0502020204030204" pitchFamily="34" charset="0"/>
              </a:rPr>
              <a:t>eDavke</a:t>
            </a:r>
            <a:endParaRPr lang="sl-SI" sz="36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Razvit nov del portala (receptorski portal) v ta namen.  Rešitev bo na voljo za u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p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orabo 19.6.2020.</a:t>
            </a: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- REZERVACIJA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628800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Vpisan znesek korišenja v postopku registracije se rezervira.</a:t>
            </a: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Ob prihodu gosta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Izbira polja Rezervacija 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V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nos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podatkov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o gostih, nočitvah in zneska.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Oddaja podatkov/dokumenta. </a:t>
            </a: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 oddaji s klikom na povezavo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Pregled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dokumenta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lahko vpogleda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 oddane podatke.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 pregledu jasno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označeno,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da gre za rezervacijo.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92" y="4696544"/>
            <a:ext cx="5867400" cy="15841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2" y="2708647"/>
            <a:ext cx="14001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8462392" cy="720080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- REZERVACIJA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56251" y="1196752"/>
            <a:ext cx="8796945" cy="5040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Oddane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podatke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lahko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Natisne, Stornira in Popravi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4581128"/>
            <a:ext cx="6696075" cy="13906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518910"/>
            <a:ext cx="8676859" cy="27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462392" cy="631924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- UNOVČITEV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1396628"/>
            <a:ext cx="8561783" cy="4912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Rezerviran znesek se unovči.</a:t>
            </a: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Praviloma ob odhodu gosta.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Iskalniku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po unovčenih bonih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poišče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oddane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podatke/dokument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v statusu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Rezerviran.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2" y="3717032"/>
            <a:ext cx="8424936" cy="214807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96759"/>
            <a:ext cx="3105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462392" cy="631924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- UNOVČITEV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396628"/>
            <a:ext cx="7954297" cy="4912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 klikom na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EDP-ID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(številka dokumenta) se odpre pregled dokumenta.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Nato klik na gumb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Popravek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27" y="2028552"/>
            <a:ext cx="7973392" cy="39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- UNOVČITEV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628800"/>
            <a:ext cx="7954297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Odpre se stran na kateri je mogoče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urejati/spreminjati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podatke.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Izbira polja Unovčitev 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podatkov številke izdanega računa.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Oddaja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podatkov/dokumenta. </a:t>
            </a: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 oddaji s klikom na povezavo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Pregled dokumenta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se lahko vpogleda oddane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podatke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. Na pregledu jasno označeno da gre za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unovčitev.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25" y="3283260"/>
            <a:ext cx="5076825" cy="685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25" y="2263713"/>
            <a:ext cx="1304925" cy="7048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25" y="5013176"/>
            <a:ext cx="5399175" cy="14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8462392" cy="720080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Unovčevanje bonov - UNOVČITEV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56251" y="1196752"/>
            <a:ext cx="8796945" cy="5040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Oddane podatke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lahko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Natisne in Stornira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9" y="1293173"/>
            <a:ext cx="8568952" cy="269774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9" y="4479559"/>
            <a:ext cx="65913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462392" cy="720080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BONI-oddaja POPRAVKOV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484784"/>
            <a:ext cx="7954297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Rezervirani boni se lahko popravljajo do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UNOVČITVE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Popravljajo se z oddajo popravkov.</a:t>
            </a: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POSTOPEK:</a:t>
            </a: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1.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 V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Iskalniku po unovčenih bonih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se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poišče oddane podatke/dokument v statusu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Rezerviran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sz="20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5" y="3140968"/>
            <a:ext cx="8424936" cy="26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462392" cy="720080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BONI-oddaja POPRAVKOV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484784"/>
            <a:ext cx="7954297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2.S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klikom na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EDP-ID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(številka dokumenta) se odpre pregled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dokumenta.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3.Sledi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klik na gumb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Popravek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9" y="2189871"/>
            <a:ext cx="7840588" cy="38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620688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BONI-oddaja POPRAVKOV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268761"/>
            <a:ext cx="7954297" cy="5256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4.Odpre se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stran,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 kateri se lahko ureja/spreminja podatke.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5.Ko so podatki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urejeni,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s klikom na Oddaj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vlogo,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odda popravek.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6. Obvestilo o uspešni oddaji.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Če receptor želi preklicati rezervacijo, podatke na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nivoju dokumenta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stornira s klikom na gumb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Storniraj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8880"/>
            <a:ext cx="6400800" cy="16478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229200"/>
            <a:ext cx="5438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462392" cy="576064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BONI-oddaja STORNA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484784"/>
            <a:ext cx="7954297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Oddane podatke/dokumente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na statusu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Unovčen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receptor lahko le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stornira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Stornira se lahko le bone za katere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povračilo še ni bilo izvedeno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 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Storno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dokument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lahko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odda do začetka priprave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podatkov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za izplačilo, kar pomeni: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vključno 15. v mesecu za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bone,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unovčene v prvi polovici meseca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,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vključno zadnjega dneva v mesecu za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bone,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unovčene v drugi polovici meseca.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54928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RECEPTORSKI portal - funkcionalnosti 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79672"/>
            <a:ext cx="7954297" cy="4601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sl-SI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Receptorski portal 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ima naslednje funkcionalnosti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:</a:t>
            </a:r>
          </a:p>
          <a:p>
            <a:pPr algn="just"/>
            <a:endParaRPr lang="sl-SI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Kreiranje uporabniških računov 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za receptorje.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Prijava in vstop 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 receptorski portal.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 podatkov 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potrebnih za unovčevanje bonov.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Rezervacija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Unovčenje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Iskanje in pregled 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že oddanih podatkov o bonih.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Oddaja popravkov in storna</a:t>
            </a:r>
            <a:r>
              <a:rPr lang="sl-SI" sz="2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462392" cy="720080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BONI-oddaja STORNA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19723" y="1484784"/>
            <a:ext cx="8816774" cy="48359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POSTOPEK:</a:t>
            </a:r>
          </a:p>
          <a:p>
            <a:pPr algn="just"/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1.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 V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Iskalniku po unovčenih bonih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se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poišče oddane podatke/dokument v statusu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Unovčen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" y="2564904"/>
            <a:ext cx="8738567" cy="18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462392" cy="720080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BONI-oddaja STORNA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11560" y="1451852"/>
            <a:ext cx="7954297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2.S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klikom na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EDP-ID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(številka dokumenta) se odpre pregled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dokumenta.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3.Sledi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klik na gumb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Storinraj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90688"/>
            <a:ext cx="7954297" cy="40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620688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BONI-oddaja STORNA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268761"/>
            <a:ext cx="7954297" cy="5256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4.Odpre se stran Storno dokumenta.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5.Izbrati je potrebno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»Razlog za stornacijo«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in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vnesti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pojasnilo v polje »Dodatna obrazložitev«. </a:t>
            </a: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6. Ko so podatki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urejeni,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se s klikom na Oddaj vlogo odda storno.</a:t>
            </a: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46" y="2537883"/>
            <a:ext cx="6918114" cy="39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620688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ISKALNIK po unovčenih bonih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1267761"/>
            <a:ext cx="7954297" cy="5256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 klikom na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Iskanje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se odpre stran </a:t>
            </a: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Iskalnih po unovčenih bonih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1.Vnos oz. izbor iskalnih parametrov. Omogočeno iskanje po: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STATUS-u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dokumenta,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EMŠO-u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upravičenca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DATUM-u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vnosa podatkov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,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RECEPTOR-ju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, ki je vnašal podatke,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NASTANITVENEM OBRAT-u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ŠTEVILKI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izadnega računa.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62" y="3717032"/>
            <a:ext cx="76866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620688"/>
            <a:ext cx="8462392" cy="648072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ISKALNIK po unovčenih bonih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268760"/>
            <a:ext cx="7954297" cy="5256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2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 Po kliku na gumb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Išči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v spodnjem delu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strani prikažejo zadetki.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EDP-ID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dokumenta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, ki je hkrati povezava na pregled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Ime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in priimek 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gosta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EMŠO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gosta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Skupna </a:t>
            </a:r>
            <a:r>
              <a:rPr lang="pl-PL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vrednost koriščenja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Status:</a:t>
            </a:r>
            <a:endParaRPr lang="pl-PL" sz="2000" b="1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Rezerviran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- bon rezerviran in čaka na postopek unovčenja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Unovčen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-  povračilo ponudniku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Rezervacija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potekla - bon ponovno na voljo za unovčenje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Povrnitev </a:t>
            </a:r>
            <a:r>
              <a:rPr lang="pl-PL" sz="2000" dirty="0">
                <a:solidFill>
                  <a:srgbClr val="081210"/>
                </a:solidFill>
                <a:latin typeface="Calibri" panose="020F0502020204030204" pitchFamily="34" charset="0"/>
              </a:rPr>
              <a:t>gostu – povračilo gostu</a:t>
            </a: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pl-PL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0" y="4365104"/>
            <a:ext cx="8520881" cy="19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620688"/>
            <a:ext cx="8462392" cy="936104"/>
          </a:xfrm>
          <a:prstGeom prst="rect">
            <a:avLst/>
          </a:prstGeom>
        </p:spPr>
        <p:txBody>
          <a:bodyPr/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BONI-vse INFO na enem mestu</a:t>
            </a:r>
            <a:b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sl-SI" sz="2000" u="sng" dirty="0">
                <a:hlinkClick r:id="rId2"/>
              </a:rPr>
              <a:t>https://www.fu.gov.si/?</a:t>
            </a:r>
            <a:r>
              <a:rPr lang="sl-SI" sz="2000" u="sng" dirty="0" smtClean="0">
                <a:hlinkClick r:id="rId2"/>
              </a:rPr>
              <a:t>id=1113</a:t>
            </a:r>
            <a:r>
              <a:rPr lang="sl-SI" sz="2000" u="sng" dirty="0" smtClean="0"/>
              <a:t> </a:t>
            </a:r>
            <a:r>
              <a:rPr lang="sl-SI" dirty="0"/>
              <a:t/>
            </a:r>
            <a:br>
              <a:rPr lang="sl-SI" dirty="0"/>
            </a:b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60375" y="2410786"/>
            <a:ext cx="7954297" cy="4042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sl-SI" sz="2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sl-SI" sz="2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56792"/>
            <a:ext cx="6234658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648072"/>
          </a:xfrm>
          <a:prstGeom prst="rect">
            <a:avLst/>
          </a:prstGeom>
        </p:spPr>
        <p:txBody>
          <a:bodyPr/>
          <a:lstStyle/>
          <a:p>
            <a:endParaRPr lang="sl-SI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2060848"/>
            <a:ext cx="8080448" cy="19512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sl-SI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60375" y="2060848"/>
            <a:ext cx="7856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sl-SI" sz="4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HVALA ZA VAŠO POZORNOST. </a:t>
            </a:r>
          </a:p>
          <a:p>
            <a:pPr algn="just"/>
            <a:endParaRPr lang="sl-SI" altLang="sl-SI" sz="24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2631196" y="1664909"/>
            <a:ext cx="5685220" cy="14761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1. 2. 2017</a:t>
            </a:r>
          </a:p>
          <a:p>
            <a:pPr algn="just"/>
            <a:endParaRPr lang="sl-SI" sz="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Lorem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ipsum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dolor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sit </a:t>
            </a:r>
            <a:r>
              <a:rPr lang="sl-SI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ametcillum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dolore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fugiat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nulla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pariatur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Excepteur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sint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occaecat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cupidatat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non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proident</a:t>
            </a:r>
            <a:endParaRPr lang="sl-SI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386" name="Picture 2" descr="C:\Users\Uporabnik_S\Downloads\CGP FURS\PPT_uradi\bigstock--1307766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"/>
          <a:stretch/>
        </p:blipFill>
        <p:spPr bwMode="auto">
          <a:xfrm>
            <a:off x="0" y="1"/>
            <a:ext cx="9144000" cy="64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012160" y="7937"/>
            <a:ext cx="2808312" cy="4429175"/>
          </a:xfrm>
          <a:prstGeom prst="rect">
            <a:avLst/>
          </a:prstGeom>
          <a:solidFill>
            <a:schemeClr val="tx2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907650" y="343402"/>
            <a:ext cx="1147240" cy="1082198"/>
            <a:chOff x="6907650" y="343402"/>
            <a:chExt cx="1147240" cy="1082198"/>
          </a:xfrm>
        </p:grpSpPr>
        <p:pic>
          <p:nvPicPr>
            <p:cNvPr id="16388" name="Picture 4" descr="C:\Users\Uporabnik_S\Downloads\CGP FURS\PPT_uradi\bi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650" y="343402"/>
              <a:ext cx="815494" cy="106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C:\Users\Uporabnik_S\Downloads\CGP FURS\PPT_uradi\magnifying-glass-brow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316" y="767437"/>
              <a:ext cx="638574" cy="65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ravokotnik 2"/>
          <p:cNvSpPr/>
          <p:nvPr/>
        </p:nvSpPr>
        <p:spPr>
          <a:xfrm>
            <a:off x="6169682" y="1982203"/>
            <a:ext cx="24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Vprašanja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sl-SI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72008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UPORABNIŠKI RAČUN - receptor</a:t>
            </a:r>
            <a:r>
              <a:rPr lang="sl-SI" sz="2800" dirty="0" smtClean="0">
                <a:solidFill>
                  <a:srgbClr val="4F7975"/>
                </a:solidFill>
                <a:latin typeface="Calibri" panose="020F0502020204030204" pitchFamily="34" charset="0"/>
              </a:rPr>
              <a:t/>
            </a:r>
            <a:br>
              <a:rPr lang="sl-SI" sz="2800" dirty="0" smtClean="0">
                <a:solidFill>
                  <a:srgbClr val="4F7975"/>
                </a:solidFill>
                <a:latin typeface="Calibri" panose="020F0502020204030204" pitchFamily="34" charset="0"/>
              </a:rPr>
            </a:br>
            <a:endParaRPr lang="sl-SI" sz="2800" dirty="0">
              <a:solidFill>
                <a:srgbClr val="4F7975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41847" y="1844824"/>
            <a:ext cx="81440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Pred prvo prijavo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v portal se mora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receptorju dodeliti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uporabniški račun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(uporabniško ime in geslo). </a:t>
            </a:r>
          </a:p>
          <a:p>
            <a:endParaRPr lang="en-US" dirty="0"/>
          </a:p>
          <a:p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Uporabniške račune se dodeljuje </a:t>
            </a:r>
            <a:r>
              <a:rPr lang="en-US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v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zaprtem </a:t>
            </a:r>
            <a:r>
              <a:rPr lang="sl-SI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delu portala eDavki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(osebni portal ponudnika nastanitev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)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endParaRPr lang="en-US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Uporabniški račun za receptorja lahko ustvari: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ponudnik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(zakoniti zastopnik oz. zaposlen pri ponudniku z vsaj 1 notranjo EDP pravico).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zunanji pooblaščenec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(računovodstvo) z vsaj 1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zunanjo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EDP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pravico v imenu ponudnika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  <a:endParaRPr lang="en-US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lvl="0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r>
              <a:rPr lang="sl-SI" altLang="sl-SI" sz="14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Več o pooblaščanju znotraj portala eDavki</a:t>
            </a:r>
            <a:r>
              <a:rPr lang="sl-SI" altLang="sl-SI" sz="1400" dirty="0">
                <a:solidFill>
                  <a:srgbClr val="081210"/>
                </a:solidFill>
                <a:latin typeface="Calibri" panose="020F0502020204030204" pitchFamily="34" charset="0"/>
              </a:rPr>
              <a:t>: </a:t>
            </a:r>
            <a:r>
              <a:rPr lang="sl-SI" altLang="sl-SI" sz="1400" dirty="0">
                <a:solidFill>
                  <a:srgbClr val="081210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sl-SI" altLang="sl-SI" sz="1400" dirty="0" smtClean="0">
                <a:solidFill>
                  <a:srgbClr val="081210"/>
                </a:solidFill>
                <a:latin typeface="Calibri" panose="020F0502020204030204" pitchFamily="34" charset="0"/>
                <a:hlinkClick r:id="rId2"/>
              </a:rPr>
              <a:t>edavki.durs.si/EdavkiPortal/OpenPortal/CommonPages/Opdynp/PageD.aspx?category=poob_edavki</a:t>
            </a:r>
            <a:endParaRPr lang="sl-SI" altLang="sl-SI" sz="14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endParaRPr lang="sl-SI" altLang="sl-SI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576064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UPORABNIŠKI RAČUN -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postopek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79672"/>
            <a:ext cx="7954297" cy="4450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Prijava v osebni portal ponudnika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81210"/>
                </a:solidFill>
                <a:latin typeface="Calibri" panose="020F0502020204030204" pitchFamily="34" charset="0"/>
              </a:rPr>
              <a:t>V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levem meniju klik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na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razdelek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Vpogledi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ali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Pooblaščanje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 </a:t>
            </a:r>
          </a:p>
          <a:p>
            <a:pPr algn="just"/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      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2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možnosti, ki pripelje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t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uporabnika na isti cilj.</a:t>
            </a:r>
            <a:endParaRPr lang="en-US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57" y="2924944"/>
            <a:ext cx="74071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576064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UPORABNIŠKI RAČUN -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postopek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4" y="1700808"/>
            <a:ext cx="7954297" cy="4450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Vpogledi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l-PL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iz seznama izbere</a:t>
            </a:r>
            <a:r>
              <a:rPr lang="en-US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TB-Receptor</a:t>
            </a:r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lvl="1" algn="just"/>
            <a:endParaRPr lang="sl-SI" sz="2000" b="1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Pooblaščanje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klik na Receptorji</a:t>
            </a:r>
          </a:p>
          <a:p>
            <a:pPr lvl="1"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96952"/>
            <a:ext cx="1676567" cy="339368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91705"/>
            <a:ext cx="2905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576064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UPORABNIŠKI RAČUN -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postopek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4" y="1700808"/>
            <a:ext cx="7954297" cy="4450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3. Odpre se stran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Receptorji,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na kateri se s klikom na gumb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Dodaj vrstico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začne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postopek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vnosa.</a:t>
            </a:r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4" y="2348880"/>
            <a:ext cx="8071497" cy="39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576064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UPORABNIŠKI RAČUN -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postopek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77575" y="1700808"/>
            <a:ext cx="7954297" cy="4752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</a:rPr>
              <a:t>4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 Odpre se vnosna maska:</a:t>
            </a: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5. Vnos podatkov o receptorju: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Ime, Priimek, Davčna številka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Uporabniško ime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Naj bo enostavno (ime, inicialke imena in priimka)</a:t>
            </a:r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Geslo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geslo se </a:t>
            </a:r>
            <a:r>
              <a:rPr lang="sl-SI" sz="2000" dirty="0" err="1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predizpolni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z generirano vrednostjo, ki se jo lahko zamenja s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poljubnimi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8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znaki. </a:t>
            </a:r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Geslo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 je potrebno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zapomniti/prepisati,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ker kasneje ni več vidno. 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Lahko </a:t>
            </a:r>
            <a:r>
              <a:rPr lang="sl-SI" sz="2000" dirty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 se ga naknadno spreminja oz. ročno ponastavlja s klikom na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Uredi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lvl="1"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lvl="1"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2060848"/>
            <a:ext cx="7056785" cy="7920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5445224"/>
            <a:ext cx="727280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8462392" cy="576064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UPORABNIŠKI RAČUN -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postopek</a:t>
            </a:r>
            <a:endParaRPr lang="sl-SI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fAAAACWCAYAAAAhdtoVAAAGZ0lEQVR4Xu3VwQkAIBADQa3Fznza/1/BLhbmKgiTg8x19h2OAAECBAgQSAlMA57qS1gCBAgQIPAFDLhH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AQPuBwgQIECAQFDAgAdLE5kAAQIECBhwP0CAAAECBIICBjxYmsgECBAgQMCA+wECBAgQIBAUMODB0kQmQIAAAQIG3A8QIECAAIGggAEPliYyAQIECBAw4H6AAAECBAgEBQx4sDSRCRAgQICAAfcDBAgQIEAgKGDAg6WJTIAAAQIEDLgfIECAAAECQQEDHixNZAIECBAgYMD9AAECBAgQCAoY8GBpIhMgQIAAgQd82SIauHoV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43815" y="1700808"/>
            <a:ext cx="7954297" cy="4450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6. S klikom na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Potrdi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se zaključi postopek kreiranja uporabniškega računa.</a:t>
            </a:r>
          </a:p>
          <a:p>
            <a:pPr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endParaRPr lang="sl-SI" sz="2000" dirty="0" smtClean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7. Uporabniški račun se lahko izbriše z klikom na </a:t>
            </a:r>
            <a:r>
              <a:rPr lang="sl-SI" sz="2000" b="1" dirty="0">
                <a:solidFill>
                  <a:srgbClr val="081210"/>
                </a:solidFill>
                <a:latin typeface="Calibri" panose="020F0502020204030204" pitchFamily="34" charset="0"/>
              </a:rPr>
              <a:t>X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8. Nove uporabnike se dodaja s klikom na </a:t>
            </a:r>
            <a:r>
              <a:rPr lang="sl-SI" sz="2000" b="1" dirty="0" smtClean="0">
                <a:solidFill>
                  <a:srgbClr val="081210"/>
                </a:solidFill>
                <a:latin typeface="Calibri" panose="020F0502020204030204" pitchFamily="34" charset="0"/>
              </a:rPr>
              <a:t>Dodaj vrstico</a:t>
            </a:r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endParaRPr lang="sl-SI" sz="2000" dirty="0">
              <a:solidFill>
                <a:srgbClr val="081210"/>
              </a:solidFill>
              <a:latin typeface="Calibri" panose="020F0502020204030204" pitchFamily="34" charset="0"/>
            </a:endParaRPr>
          </a:p>
          <a:p>
            <a:pPr algn="just"/>
            <a:r>
              <a:rPr lang="sl-SI" sz="2000" dirty="0" smtClean="0">
                <a:solidFill>
                  <a:srgbClr val="081210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rgbClr val="08121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5" y="2060847"/>
            <a:ext cx="7249593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Po meri 3">
      <a:dk1>
        <a:srgbClr val="2E685E"/>
      </a:dk1>
      <a:lt1>
        <a:srgbClr val="FFFFFF"/>
      </a:lt1>
      <a:dk2>
        <a:srgbClr val="29516D"/>
      </a:dk2>
      <a:lt2>
        <a:srgbClr val="6A9E99"/>
      </a:lt2>
      <a:accent1>
        <a:srgbClr val="932503"/>
      </a:accent1>
      <a:accent2>
        <a:srgbClr val="97650B"/>
      </a:accent2>
      <a:accent3>
        <a:srgbClr val="3B779F"/>
      </a:accent3>
      <a:accent4>
        <a:srgbClr val="AA7339"/>
      </a:accent4>
      <a:accent5>
        <a:srgbClr val="C25E4A"/>
      </a:accent5>
      <a:accent6>
        <a:srgbClr val="319387"/>
      </a:accent6>
      <a:hlink>
        <a:srgbClr val="00A3D6"/>
      </a:hlink>
      <a:folHlink>
        <a:srgbClr val="694F07"/>
      </a:folHlink>
    </a:clrScheme>
    <a:fontScheme name="Po meri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C5E7237842EF48B36CE5892C47F073" ma:contentTypeVersion="3" ma:contentTypeDescription="Ustvari nov dokument." ma:contentTypeScope="" ma:versionID="fd05aa94d0f87e3c2a9d25e4c09822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c7e6b8cc03d45726bf1cc373bcac8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CFB4A-BBB9-45D7-98FF-A0D48B62D13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E8011E-749F-4DE5-BAF4-E1CE89FFB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53D48-7B42-4958-8F57-D6C9E0124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2508</TotalTime>
  <Words>1610</Words>
  <Application>Microsoft Office PowerPoint</Application>
  <PresentationFormat>Diaprojekcija na zaslonu (4:3)</PresentationFormat>
  <Paragraphs>360</Paragraphs>
  <Slides>37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Wingdings 2</vt:lpstr>
      <vt:lpstr>Mestno</vt:lpstr>
      <vt:lpstr>eDavki - unovčevanje turističnih bonov </vt:lpstr>
      <vt:lpstr>BONI-možni načini unovčevanja</vt:lpstr>
      <vt:lpstr>RECEPTORSKI portal - funkcionalnosti </vt:lpstr>
      <vt:lpstr>UPORABNIŠKI RAČUN - receptor </vt:lpstr>
      <vt:lpstr>UPORABNIŠKI RAČUN - postopek</vt:lpstr>
      <vt:lpstr>UPORABNIŠKI RAČUN - postopek</vt:lpstr>
      <vt:lpstr>UPORABNIŠKI RAČUN - postopek</vt:lpstr>
      <vt:lpstr>UPORABNIŠKI RAČUN - postopek</vt:lpstr>
      <vt:lpstr>UPORABNIŠKI RAČUN - postopek</vt:lpstr>
      <vt:lpstr>Dostop do receptorskega portala</vt:lpstr>
      <vt:lpstr>Prijava v portal</vt:lpstr>
      <vt:lpstr>RECEPTORSKI PORTAL</vt:lpstr>
      <vt:lpstr>RECEPTORSKI PORTAL</vt:lpstr>
      <vt:lpstr>Unovčevanje bonov – vnos podatkov</vt:lpstr>
      <vt:lpstr>Unovčevanje bonov – vnos podatkov</vt:lpstr>
      <vt:lpstr>Unovčevanje bonov – vnos podatkov</vt:lpstr>
      <vt:lpstr>Unovčevanje bonov – vnos podatkov</vt:lpstr>
      <vt:lpstr>Unovčevanje bonov – vnos podatkov</vt:lpstr>
      <vt:lpstr>Unovčevanje bonov – vnos podatkov</vt:lpstr>
      <vt:lpstr>Unovčevanje bonov - REZERVACIJA</vt:lpstr>
      <vt:lpstr>Unovčevanje bonov - REZERVACIJA</vt:lpstr>
      <vt:lpstr>Unovčevanje bonov - UNOVČITEV</vt:lpstr>
      <vt:lpstr>Unovčevanje bonov - UNOVČITEV</vt:lpstr>
      <vt:lpstr>Unovčevanje bonov - UNOVČITEV</vt:lpstr>
      <vt:lpstr>Unovčevanje bonov - UNOVČITEV</vt:lpstr>
      <vt:lpstr>BONI-oddaja POPRAVKOV</vt:lpstr>
      <vt:lpstr>BONI-oddaja POPRAVKOV</vt:lpstr>
      <vt:lpstr>BONI-oddaja POPRAVKOV</vt:lpstr>
      <vt:lpstr>BONI-oddaja STORNA</vt:lpstr>
      <vt:lpstr>BONI-oddaja STORNA</vt:lpstr>
      <vt:lpstr>BONI-oddaja STORNA</vt:lpstr>
      <vt:lpstr>BONI-oddaja STORNA</vt:lpstr>
      <vt:lpstr>ISKALNIK po unovčenih bonih</vt:lpstr>
      <vt:lpstr>ISKALNIK po unovčenih bonih</vt:lpstr>
      <vt:lpstr>BONI-vse INFO na enem mestu https://www.fu.gov.si/?id=1113  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Barbara Škrinjar</cp:lastModifiedBy>
  <cp:revision>365</cp:revision>
  <dcterms:created xsi:type="dcterms:W3CDTF">2016-10-24T13:29:17Z</dcterms:created>
  <dcterms:modified xsi:type="dcterms:W3CDTF">2020-06-17T13:54:08Z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0x010100DFC5E7237842EF48B36CE5892C47F073</vt:lpwstr>
  </property>
</Properties>
</file>